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2" r:id="rId5"/>
    <p:sldId id="587" r:id="rId6"/>
    <p:sldId id="264" r:id="rId7"/>
    <p:sldId id="559" r:id="rId8"/>
    <p:sldId id="563" r:id="rId9"/>
    <p:sldId id="560" r:id="rId10"/>
    <p:sldId id="582" r:id="rId11"/>
    <p:sldId id="562" r:id="rId12"/>
    <p:sldId id="583" r:id="rId13"/>
    <p:sldId id="567" r:id="rId14"/>
    <p:sldId id="579" r:id="rId15"/>
    <p:sldId id="580" r:id="rId16"/>
    <p:sldId id="581" r:id="rId17"/>
    <p:sldId id="574" r:id="rId18"/>
    <p:sldId id="584" r:id="rId19"/>
    <p:sldId id="585" r:id="rId20"/>
    <p:sldId id="586" r:id="rId21"/>
    <p:sldId id="588" r:id="rId22"/>
    <p:sldId id="273" r:id="rId23"/>
    <p:sldId id="265" r:id="rId24"/>
    <p:sldId id="283" r:id="rId25"/>
    <p:sldId id="284" r:id="rId26"/>
    <p:sldId id="285" r:id="rId27"/>
    <p:sldId id="258" r:id="rId28"/>
    <p:sldId id="259" r:id="rId29"/>
    <p:sldId id="260" r:id="rId30"/>
    <p:sldId id="26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2851CE-19E3-4F4F-8786-A6C792D3FACF}">
          <p14:sldIdLst>
            <p14:sldId id="256"/>
          </p14:sldIdLst>
        </p14:section>
        <p14:section name="Introduction" id="{47F4624E-6B74-5447-9208-09B61C490FCD}">
          <p14:sldIdLst>
            <p14:sldId id="257"/>
            <p14:sldId id="263"/>
          </p14:sldIdLst>
        </p14:section>
        <p14:section name="Cooling" id="{12EB0BE2-6BD1-734D-8062-58F31B7E27F6}">
          <p14:sldIdLst>
            <p14:sldId id="262"/>
            <p14:sldId id="587"/>
            <p14:sldId id="264"/>
            <p14:sldId id="559"/>
            <p14:sldId id="563"/>
            <p14:sldId id="560"/>
            <p14:sldId id="582"/>
            <p14:sldId id="562"/>
            <p14:sldId id="583"/>
            <p14:sldId id="567"/>
            <p14:sldId id="579"/>
            <p14:sldId id="580"/>
            <p14:sldId id="581"/>
            <p14:sldId id="574"/>
            <p14:sldId id="584"/>
            <p14:sldId id="585"/>
            <p14:sldId id="586"/>
            <p14:sldId id="588"/>
            <p14:sldId id="273"/>
            <p14:sldId id="265"/>
            <p14:sldId id="283"/>
            <p14:sldId id="284"/>
            <p14:sldId id="285"/>
            <p14:sldId id="258"/>
          </p14:sldIdLst>
        </p14:section>
        <p14:section name="CoBS" id="{712ED5AE-FD0F-3748-9DBF-0A6A045D2358}">
          <p14:sldIdLst>
            <p14:sldId id="259"/>
          </p14:sldIdLst>
        </p14:section>
        <p14:section name="Raman" id="{0B5A7BD3-5D38-1746-A295-E2807F1F8872}">
          <p14:sldIdLst>
            <p14:sldId id="260"/>
          </p14:sldIdLst>
        </p14:section>
        <p14:section name="Conclusion" id="{2CAFDADE-D71B-0943-8F57-0E076CA210F4}">
          <p14:sldIdLst>
            <p14:sldId id="261"/>
          </p14:sldIdLst>
        </p14:section>
        <p14:section name="Hidden" id="{816AE976-F88F-6E4F-98F5-565ACFA4EFE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2"/>
    <a:srgbClr val="1DA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0"/>
    <p:restoredTop sz="94688"/>
  </p:normalViewPr>
  <p:slideViewPr>
    <p:cSldViewPr snapToGrid="0">
      <p:cViewPr varScale="1">
        <p:scale>
          <a:sx n="124" d="100"/>
          <a:sy n="124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C96893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F0F6DB-F087-3645-A17D-66947EFCBBC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1.xml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1E27-4028-4AE1-B469-B04524B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28D2D3-2AE8-8C47-ADE4-4C358759E18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07112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⍵’ = ⍵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1E27-4028-4AE1-B469-B04524B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69CD92-53D7-3441-BD6B-6A7E86985C7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07112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⍵’ = ⍵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1E27-4028-4AE1-B469-B04524B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69CD92-53D7-3441-BD6B-6A7E86985C7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07112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⍵’ = ⍵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313597" y="4145183"/>
            <a:ext cx="1365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AC28-CF26-6142-87AE-2E64839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AC28-CF26-6142-87AE-2E64839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AC28-CF26-6142-87AE-2E64839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AC28-CF26-6142-87AE-2E64839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AC28-CF26-6142-87AE-2E64839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AC28-CF26-6142-87AE-2E64839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AC28-CF26-6142-87AE-2E648392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68" y="195522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7218757" y="2669034"/>
                <a:ext cx="4135043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757" y="2669034"/>
                <a:ext cx="4135043" cy="597664"/>
              </a:xfrm>
              <a:prstGeom prst="rect">
                <a:avLst/>
              </a:prstGeom>
              <a:blipFill>
                <a:blip r:embed="rId3"/>
                <a:stretch>
                  <a:fillRect t="-1041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7243281" y="2047094"/>
            <a:ext cx="308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Phase (velocity) matching: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3656995"/>
                <a:ext cx="215488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3656995"/>
                <a:ext cx="2154885" cy="298415"/>
              </a:xfrm>
              <a:prstGeom prst="rect">
                <a:avLst/>
              </a:prstGeom>
              <a:blipFill>
                <a:blip r:embed="rId4"/>
                <a:stretch>
                  <a:fillRect l="-1170" r="-23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264303"/>
                <a:ext cx="204966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264303"/>
                <a:ext cx="2049664" cy="298415"/>
              </a:xfrm>
              <a:prstGeom prst="rect">
                <a:avLst/>
              </a:prstGeom>
              <a:blipFill>
                <a:blip r:embed="rId5"/>
                <a:stretch>
                  <a:fillRect l="-2469" r="-246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3621536"/>
            <a:ext cx="23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193386"/>
            <a:ext cx="27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674850" y="3380474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686256" y="3990869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841" y="4478135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208596" y="5725775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596" y="5725775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3333" r="-2666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Figures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Figures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D629B-E516-B85D-AE1F-40C94FA3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3" y="5056669"/>
            <a:ext cx="1970992" cy="378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0D42B-49DC-F7E0-1CA2-5FC45499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888" y="4876459"/>
            <a:ext cx="1970992" cy="75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10529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carbon disulfide (CS</a:t>
            </a:r>
            <a:r>
              <a:rPr lang="en-US" sz="2400" baseline="-25000" dirty="0"/>
              <a:t>2</a:t>
            </a:r>
            <a:r>
              <a:rPr lang="en-US" sz="2400" dirty="0"/>
              <a:t>) fills the hollow-core of optical fiber via capillary 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67157-3AAF-45C7-A9C4-08292EA4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22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8E07C5-9738-334C-94C4-583750702235}"/>
              </a:ext>
            </a:extLst>
          </p:cNvPr>
          <p:cNvSpPr/>
          <p:nvPr/>
        </p:nvSpPr>
        <p:spPr>
          <a:xfrm>
            <a:off x="2495858" y="391881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087735-4575-F745-AD9C-F0E0AE228202}"/>
              </a:ext>
            </a:extLst>
          </p:cNvPr>
          <p:cNvSpPr/>
          <p:nvPr/>
        </p:nvSpPr>
        <p:spPr>
          <a:xfrm>
            <a:off x="2495858" y="410931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7717F-5D02-D841-837B-1C73B0EA44E0}"/>
              </a:ext>
            </a:extLst>
          </p:cNvPr>
          <p:cNvSpPr/>
          <p:nvPr/>
        </p:nvSpPr>
        <p:spPr>
          <a:xfrm>
            <a:off x="3870568" y="391881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3CCAB25C-EE94-4145-933E-73E9613DF5A0}"/>
              </a:ext>
            </a:extLst>
          </p:cNvPr>
          <p:cNvSpPr/>
          <p:nvPr/>
        </p:nvSpPr>
        <p:spPr>
          <a:xfrm>
            <a:off x="3672298" y="411347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5CEBF9-7DFC-ED40-BBD1-B7852463E47B}"/>
              </a:ext>
            </a:extLst>
          </p:cNvPr>
          <p:cNvSpPr/>
          <p:nvPr/>
        </p:nvSpPr>
        <p:spPr>
          <a:xfrm>
            <a:off x="3902822" y="414865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7AB0AA65-AD85-3B48-99F0-DF3FFB983737}"/>
              </a:ext>
            </a:extLst>
          </p:cNvPr>
          <p:cNvSpPr/>
          <p:nvPr/>
        </p:nvSpPr>
        <p:spPr>
          <a:xfrm flipV="1">
            <a:off x="3669579" y="417844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EC2151DA-8C5E-774D-B771-872324BDCEFE}"/>
              </a:ext>
            </a:extLst>
          </p:cNvPr>
          <p:cNvSpPr/>
          <p:nvPr/>
        </p:nvSpPr>
        <p:spPr>
          <a:xfrm flipH="1" flipV="1">
            <a:off x="4613846" y="389854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ECEAB4-47E4-B24D-99BF-41AE87F2E66F}"/>
              </a:ext>
            </a:extLst>
          </p:cNvPr>
          <p:cNvSpPr/>
          <p:nvPr/>
        </p:nvSpPr>
        <p:spPr>
          <a:xfrm>
            <a:off x="4752110" y="391758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CDE046-4F99-074F-B2CD-602BEFA92350}"/>
              </a:ext>
            </a:extLst>
          </p:cNvPr>
          <p:cNvSpPr/>
          <p:nvPr/>
        </p:nvSpPr>
        <p:spPr>
          <a:xfrm>
            <a:off x="4747453" y="414825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F8D4E6-1395-8D48-9F7B-6C952A8BC13E}"/>
              </a:ext>
            </a:extLst>
          </p:cNvPr>
          <p:cNvSpPr/>
          <p:nvPr/>
        </p:nvSpPr>
        <p:spPr>
          <a:xfrm>
            <a:off x="7462966" y="391805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78A581-91F1-8641-BC62-EC84B11A8123}"/>
              </a:ext>
            </a:extLst>
          </p:cNvPr>
          <p:cNvSpPr/>
          <p:nvPr/>
        </p:nvSpPr>
        <p:spPr>
          <a:xfrm>
            <a:off x="7505726" y="411203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18D826-FF77-874D-82A2-C479BAA81214}"/>
              </a:ext>
            </a:extLst>
          </p:cNvPr>
          <p:cNvSpPr/>
          <p:nvPr/>
        </p:nvSpPr>
        <p:spPr>
          <a:xfrm>
            <a:off x="6578813" y="391759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D716CC0-E92B-2549-8FCD-A63873758C1F}"/>
              </a:ext>
            </a:extLst>
          </p:cNvPr>
          <p:cNvSpPr/>
          <p:nvPr/>
        </p:nvSpPr>
        <p:spPr>
          <a:xfrm>
            <a:off x="7342336" y="411457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A40587-0697-C248-B58C-441B83018ABE}"/>
              </a:ext>
            </a:extLst>
          </p:cNvPr>
          <p:cNvSpPr/>
          <p:nvPr/>
        </p:nvSpPr>
        <p:spPr>
          <a:xfrm>
            <a:off x="6579960" y="414960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E922839-3ED6-474F-93BA-C2D5A2FF4E49}"/>
              </a:ext>
            </a:extLst>
          </p:cNvPr>
          <p:cNvSpPr/>
          <p:nvPr/>
        </p:nvSpPr>
        <p:spPr>
          <a:xfrm flipV="1">
            <a:off x="7348556" y="418297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2019F61C-5B9B-4149-91FF-757340A83888}"/>
              </a:ext>
            </a:extLst>
          </p:cNvPr>
          <p:cNvSpPr/>
          <p:nvPr/>
        </p:nvSpPr>
        <p:spPr>
          <a:xfrm flipV="1">
            <a:off x="6576351" y="381496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CAF207-31C5-8444-8938-85605B9ECEAC}"/>
              </a:ext>
            </a:extLst>
          </p:cNvPr>
          <p:cNvSpPr txBox="1"/>
          <p:nvPr/>
        </p:nvSpPr>
        <p:spPr>
          <a:xfrm>
            <a:off x="2731177" y="354948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4FE587-A379-6748-BE0B-C92C5214585A}"/>
              </a:ext>
            </a:extLst>
          </p:cNvPr>
          <p:cNvSpPr txBox="1"/>
          <p:nvPr/>
        </p:nvSpPr>
        <p:spPr>
          <a:xfrm>
            <a:off x="3891457" y="3554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23D8E7-967B-064A-BF89-17E7D933BFED}"/>
              </a:ext>
            </a:extLst>
          </p:cNvPr>
          <p:cNvSpPr txBox="1"/>
          <p:nvPr/>
        </p:nvSpPr>
        <p:spPr>
          <a:xfrm>
            <a:off x="5016787" y="354948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433EFC-573D-FE4B-A760-482FB23468CF}"/>
              </a:ext>
            </a:extLst>
          </p:cNvPr>
          <p:cNvSpPr txBox="1"/>
          <p:nvPr/>
        </p:nvSpPr>
        <p:spPr>
          <a:xfrm>
            <a:off x="6587665" y="355488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707AF4-0D69-AD43-B579-716FED4DAC3A}"/>
              </a:ext>
            </a:extLst>
          </p:cNvPr>
          <p:cNvSpPr txBox="1"/>
          <p:nvPr/>
        </p:nvSpPr>
        <p:spPr>
          <a:xfrm>
            <a:off x="7731616" y="354692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03403-70A5-174F-A466-3FAF4718AC3F}"/>
              </a:ext>
            </a:extLst>
          </p:cNvPr>
          <p:cNvSpPr txBox="1"/>
          <p:nvPr/>
        </p:nvSpPr>
        <p:spPr>
          <a:xfrm>
            <a:off x="4552200" y="4539816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9AB0EEB-079B-8A46-BE31-C6373EB89ABB}"/>
              </a:ext>
            </a:extLst>
          </p:cNvPr>
          <p:cNvCxnSpPr>
            <a:cxnSpLocks/>
          </p:cNvCxnSpPr>
          <p:nvPr/>
        </p:nvCxnSpPr>
        <p:spPr>
          <a:xfrm>
            <a:off x="4903026" y="3702016"/>
            <a:ext cx="0" cy="443031"/>
          </a:xfrm>
          <a:prstGeom prst="straightConnector1">
            <a:avLst/>
          </a:prstGeom>
          <a:ln w="28575">
            <a:solidFill>
              <a:srgbClr val="1DA9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3EBEDA0-8C0C-6E4D-BFEB-55B226A25B94}"/>
              </a:ext>
            </a:extLst>
          </p:cNvPr>
          <p:cNvCxnSpPr>
            <a:cxnSpLocks/>
          </p:cNvCxnSpPr>
          <p:nvPr/>
        </p:nvCxnSpPr>
        <p:spPr>
          <a:xfrm flipV="1">
            <a:off x="4902897" y="4220478"/>
            <a:ext cx="0" cy="369100"/>
          </a:xfrm>
          <a:prstGeom prst="straightConnector1">
            <a:avLst/>
          </a:prstGeom>
          <a:ln w="28575">
            <a:solidFill>
              <a:srgbClr val="1DA9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D8F74D-1956-1244-9DF6-7CCF389F2895}"/>
              </a:ext>
            </a:extLst>
          </p:cNvPr>
          <p:cNvCxnSpPr>
            <a:cxnSpLocks/>
          </p:cNvCxnSpPr>
          <p:nvPr/>
        </p:nvCxnSpPr>
        <p:spPr>
          <a:xfrm>
            <a:off x="4757353" y="3361940"/>
            <a:ext cx="1811631" cy="0"/>
          </a:xfrm>
          <a:prstGeom prst="line">
            <a:avLst/>
          </a:prstGeom>
          <a:ln w="28575">
            <a:solidFill>
              <a:srgbClr val="1DA98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2053A-65FC-2E41-A201-A91CD5564231}"/>
              </a:ext>
            </a:extLst>
          </p:cNvPr>
          <p:cNvCxnSpPr>
            <a:cxnSpLocks/>
          </p:cNvCxnSpPr>
          <p:nvPr/>
        </p:nvCxnSpPr>
        <p:spPr>
          <a:xfrm>
            <a:off x="4757353" y="3312177"/>
            <a:ext cx="0" cy="99527"/>
          </a:xfrm>
          <a:prstGeom prst="line">
            <a:avLst/>
          </a:prstGeom>
          <a:ln w="28575">
            <a:solidFill>
              <a:srgbClr val="1DA98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9747A8-C400-5544-8169-4984F780DFF8}"/>
              </a:ext>
            </a:extLst>
          </p:cNvPr>
          <p:cNvCxnSpPr>
            <a:cxnSpLocks/>
          </p:cNvCxnSpPr>
          <p:nvPr/>
        </p:nvCxnSpPr>
        <p:spPr>
          <a:xfrm>
            <a:off x="6568984" y="3312177"/>
            <a:ext cx="0" cy="99527"/>
          </a:xfrm>
          <a:prstGeom prst="line">
            <a:avLst/>
          </a:prstGeom>
          <a:ln w="28575">
            <a:solidFill>
              <a:srgbClr val="1DA98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5F28A7-FB39-224F-A3D0-5F4001F2537E}"/>
              </a:ext>
            </a:extLst>
          </p:cNvPr>
          <p:cNvSpPr txBox="1"/>
          <p:nvPr/>
        </p:nvSpPr>
        <p:spPr>
          <a:xfrm>
            <a:off x="5172862" y="303316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C96893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C96893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B2A47BB-BB01-48AA-8ED4-F8206C44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C96893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1DA98A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C96893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B2A47BB-BB01-48AA-8ED4-F8206C44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1DA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1DA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1DA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C96893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1DA98A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C96893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B2A47BB-BB01-48AA-8ED4-F8206C44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1DA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1DA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1DA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37992" y="5725139"/>
            <a:ext cx="133900" cy="308657"/>
          </a:xfrm>
          <a:prstGeom prst="straightConnector1">
            <a:avLst/>
          </a:prstGeom>
          <a:ln w="19050">
            <a:solidFill>
              <a:srgbClr val="637C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16013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37CC7"/>
                </a:solidFill>
              </a:rPr>
              <a:t>CS</a:t>
            </a:r>
            <a:r>
              <a:rPr lang="en-US" baseline="-25000" dirty="0">
                <a:solidFill>
                  <a:srgbClr val="637CC7"/>
                </a:solidFill>
              </a:rPr>
              <a:t>2 </a:t>
            </a:r>
            <a:r>
              <a:rPr lang="en-US" dirty="0">
                <a:solidFill>
                  <a:srgbClr val="637CC7"/>
                </a:solidFill>
              </a:rPr>
              <a:t>enters here</a:t>
            </a:r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C96893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C96893"/>
            </a:solidFill>
          </a:ln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B2A47BB-BB01-48AA-8ED4-F8206C44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1DA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1DA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1DA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37992" y="5725139"/>
            <a:ext cx="133900" cy="308657"/>
          </a:xfrm>
          <a:prstGeom prst="straightConnector1">
            <a:avLst/>
          </a:prstGeom>
          <a:ln w="19050">
            <a:solidFill>
              <a:srgbClr val="637C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8899C27-5CA7-1546-94C5-38DF53A8F383}"/>
              </a:ext>
            </a:extLst>
          </p:cNvPr>
          <p:cNvSpPr txBox="1"/>
          <p:nvPr/>
        </p:nvSpPr>
        <p:spPr>
          <a:xfrm>
            <a:off x="3581401" y="5987018"/>
            <a:ext cx="16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37CC7"/>
                </a:solidFill>
              </a:rPr>
              <a:t>CS</a:t>
            </a:r>
            <a:r>
              <a:rPr lang="en-US" baseline="-25000" dirty="0">
                <a:solidFill>
                  <a:srgbClr val="637CC7"/>
                </a:solidFill>
              </a:rPr>
              <a:t>2 </a:t>
            </a:r>
            <a:r>
              <a:rPr lang="en-US" dirty="0">
                <a:solidFill>
                  <a:srgbClr val="637CC7"/>
                </a:solidFill>
              </a:rPr>
              <a:t>enters here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C968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3F4F1-EB06-4D7E-CC69-82DD7EF14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C7E8-5A0D-B34C-4080-98356AEB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A385-8CDD-388B-AD78-8013CB54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0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Why do we care about laser cooling</a:t>
            </a:r>
          </a:p>
          <a:p>
            <a:pPr lvl="1"/>
            <a:r>
              <a:rPr lang="en-US" dirty="0"/>
              <a:t>noise</a:t>
            </a:r>
          </a:p>
          <a:p>
            <a:r>
              <a:rPr lang="en-US" dirty="0"/>
              <a:t>Discrete to continuous</a:t>
            </a:r>
          </a:p>
          <a:p>
            <a:pPr lvl="1"/>
            <a:r>
              <a:rPr lang="en-US" dirty="0"/>
              <a:t>Cavities permit discrete mode, tune laser </a:t>
            </a:r>
            <a:r>
              <a:rPr lang="en-US" dirty="0" err="1"/>
              <a:t>s.t.</a:t>
            </a:r>
            <a:r>
              <a:rPr lang="en-US" dirty="0"/>
              <a:t> it’s the anti-Stokes </a:t>
            </a:r>
            <a:r>
              <a:rPr lang="en-US" dirty="0" err="1"/>
              <a:t>freq</a:t>
            </a:r>
            <a:endParaRPr lang="en-US" dirty="0"/>
          </a:p>
          <a:p>
            <a:r>
              <a:rPr lang="en-US" dirty="0"/>
              <a:t>Fast escape condition</a:t>
            </a:r>
          </a:p>
          <a:p>
            <a:pPr lvl="1"/>
            <a:r>
              <a:rPr lang="en-US" dirty="0"/>
              <a:t>4v</a:t>
            </a:r>
            <a:r>
              <a:rPr lang="en-US" baseline="-25000" dirty="0"/>
              <a:t>g</a:t>
            </a:r>
            <a:r>
              <a:rPr lang="en-US" dirty="0"/>
              <a:t>/L &gt; Γ</a:t>
            </a:r>
            <a:r>
              <a:rPr lang="en-US" baseline="-25000" dirty="0"/>
              <a:t>0</a:t>
            </a:r>
          </a:p>
          <a:p>
            <a:pPr lvl="1"/>
            <a:r>
              <a:rPr lang="en-US" dirty="0"/>
              <a:t>Tough because scattered power scales with length</a:t>
            </a:r>
          </a:p>
          <a:p>
            <a:r>
              <a:rPr lang="en-US" dirty="0"/>
              <a:t>Chip waveguide continuous system</a:t>
            </a:r>
          </a:p>
          <a:p>
            <a:pPr lvl="1"/>
            <a:r>
              <a:rPr lang="en-US" dirty="0"/>
              <a:t>Independent Stokes/Anti-Stokes modes</a:t>
            </a:r>
          </a:p>
          <a:p>
            <a:pPr lvl="1"/>
            <a:r>
              <a:rPr lang="en-US" dirty="0"/>
              <a:t>Geometrically engineered high gain waveguide – 470 W</a:t>
            </a:r>
            <a:r>
              <a:rPr lang="en-US" baseline="30000" dirty="0"/>
              <a:t>-1</a:t>
            </a:r>
            <a:r>
              <a:rPr lang="en-US" dirty="0"/>
              <a:t>m</a:t>
            </a:r>
            <a:r>
              <a:rPr lang="en-US" baseline="30000" dirty="0"/>
              <a:t>-1</a:t>
            </a:r>
            <a:endParaRPr lang="en-US" dirty="0"/>
          </a:p>
          <a:p>
            <a:r>
              <a:rPr lang="en-US" dirty="0"/>
              <a:t>Challenges in fiber</a:t>
            </a:r>
          </a:p>
          <a:p>
            <a:pPr lvl="1"/>
            <a:r>
              <a:rPr lang="en-US" dirty="0"/>
              <a:t>Large enough gain for small enough L for fast escape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808C8-C39F-973F-7763-47D4A909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279" y="3724307"/>
            <a:ext cx="3136686" cy="5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63A3-F878-CEFE-0A10-1EF5CD03E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1E27-4028-4AE1-B469-B04524B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6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1E27-4028-4AE1-B469-B04524B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7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0F450B-CE9A-C347-990F-5219BA1B04F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1E27-4028-4AE1-B469-B04524B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8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4E8FC2-C67B-5842-98EB-D2BE01155B0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1E27-4028-4AE1-B469-B04524BB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AF2C8-612B-F042-A8D9-8F68F0249D1D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28D2D3-2AE8-8C47-ADE4-4C358759E18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07112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⍵’ = ⍵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825</Words>
  <Application>Microsoft Macintosh PowerPoint</Application>
  <PresentationFormat>Widescreen</PresentationFormat>
  <Paragraphs>202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Office Theme</vt:lpstr>
      <vt:lpstr>Controlling Traveling-Wave Phonons at Room Temperature</vt:lpstr>
      <vt:lpstr>Brillouin Scattering: Optomechanical Coupling</vt:lpstr>
      <vt:lpstr>Controlling Sound with Light</vt:lpstr>
      <vt:lpstr>Laser Cooling</vt:lpstr>
      <vt:lpstr>Laser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Cooling Figures of Merit</vt:lpstr>
      <vt:lpstr>Cooling Figures of Merit</vt:lpstr>
      <vt:lpstr>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PowerPoint Presentation</vt:lpstr>
      <vt:lpstr>CoBS</vt:lpstr>
      <vt:lpstr>Raman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6</cp:revision>
  <dcterms:created xsi:type="dcterms:W3CDTF">2025-04-20T15:36:52Z</dcterms:created>
  <dcterms:modified xsi:type="dcterms:W3CDTF">2025-04-23T03:21:24Z</dcterms:modified>
</cp:coreProperties>
</file>